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8" r:id="rId5"/>
    <p:sldId id="308" r:id="rId6"/>
    <p:sldId id="321" r:id="rId7"/>
    <p:sldId id="322" r:id="rId8"/>
    <p:sldId id="265" r:id="rId9"/>
    <p:sldId id="303" r:id="rId10"/>
    <p:sldId id="262" r:id="rId11"/>
    <p:sldId id="319" r:id="rId12"/>
    <p:sldId id="318" r:id="rId13"/>
    <p:sldId id="257" r:id="rId14"/>
    <p:sldId id="277" r:id="rId15"/>
    <p:sldId id="314" r:id="rId16"/>
    <p:sldId id="274" r:id="rId17"/>
    <p:sldId id="287" r:id="rId18"/>
    <p:sldId id="316" r:id="rId19"/>
    <p:sldId id="320" r:id="rId20"/>
    <p:sldId id="300" r:id="rId21"/>
    <p:sldId id="315" r:id="rId22"/>
    <p:sldId id="296" r:id="rId23"/>
    <p:sldId id="317" r:id="rId24"/>
    <p:sldId id="299" r:id="rId25"/>
    <p:sldId id="307" r:id="rId2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4FD"/>
    <a:srgbClr val="1D34FE"/>
    <a:srgbClr val="FF5172"/>
    <a:srgbClr val="FB5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363040-0E4D-48D5-AEC3-5942A9E8A686}" v="4" dt="2024-10-23T08:08:30.3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ujmk-my.sharepoint.com/personal/vybiral_oldrich_kr-jihomoravsky_cz/Documents/Documents/DZ%20JMK%202024-28/tabulky_DZ_2023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Věkové složení obyvatelstva JMK k 3</a:t>
            </a:r>
            <a:r>
              <a:rPr lang="cs-CZ"/>
              <a:t>1</a:t>
            </a:r>
            <a:r>
              <a:rPr lang="en-US"/>
              <a:t>.12.202</a:t>
            </a:r>
            <a:r>
              <a:rPr lang="cs-CZ"/>
              <a:t>3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'dem 10'!$O$3</c:f>
              <c:strCache>
                <c:ptCount val="1"/>
                <c:pt idx="0">
                  <c:v>počet obyvatel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893186003683255E-3"/>
                  <c:y val="-4.5234248788368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EF-4C9A-A891-E4E2EE53A13A}"/>
                </c:ext>
              </c:extLst>
            </c:dLbl>
            <c:dLbl>
              <c:idx val="7"/>
              <c:layout>
                <c:manualLayout>
                  <c:x val="-2.6519337016574586E-2"/>
                  <c:y val="3.4464189553042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EF-4C9A-A891-E4E2EE53A13A}"/>
                </c:ext>
              </c:extLst>
            </c:dLbl>
            <c:dLbl>
              <c:idx val="16"/>
              <c:layout>
                <c:manualLayout>
                  <c:x val="0"/>
                  <c:y val="-2.5848142164781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EF-4C9A-A891-E4E2EE53A13A}"/>
                </c:ext>
              </c:extLst>
            </c:dLbl>
            <c:dLbl>
              <c:idx val="26"/>
              <c:layout>
                <c:manualLayout>
                  <c:x val="1.0804049530783818E-16"/>
                  <c:y val="-3.877221324717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EF-4C9A-A891-E4E2EE53A13A}"/>
                </c:ext>
              </c:extLst>
            </c:dLbl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EF-4C9A-A891-E4E2EE53A13A}"/>
                </c:ext>
              </c:extLst>
            </c:dLbl>
            <c:dLbl>
              <c:idx val="30"/>
              <c:layout>
                <c:manualLayout>
                  <c:x val="-1.6206261510128914E-2"/>
                  <c:y val="4.0926225094238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EF-4C9A-A891-E4E2EE53A1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numRef>
              <c:f>'dem 10'!$M$4:$M$34</c:f>
              <c:numCache>
                <c:formatCode>General</c:formatCode>
                <c:ptCount val="31"/>
                <c:pt idx="0">
                  <c:v>30</c:v>
                </c:pt>
                <c:pt idx="1">
                  <c:v>29</c:v>
                </c:pt>
                <c:pt idx="2">
                  <c:v>28</c:v>
                </c:pt>
                <c:pt idx="3">
                  <c:v>27</c:v>
                </c:pt>
                <c:pt idx="4">
                  <c:v>26</c:v>
                </c:pt>
                <c:pt idx="5">
                  <c:v>25</c:v>
                </c:pt>
                <c:pt idx="6">
                  <c:v>24</c:v>
                </c:pt>
                <c:pt idx="7">
                  <c:v>23</c:v>
                </c:pt>
                <c:pt idx="8">
                  <c:v>22</c:v>
                </c:pt>
                <c:pt idx="9">
                  <c:v>21</c:v>
                </c:pt>
                <c:pt idx="10">
                  <c:v>20</c:v>
                </c:pt>
                <c:pt idx="11">
                  <c:v>19</c:v>
                </c:pt>
                <c:pt idx="12">
                  <c:v>18</c:v>
                </c:pt>
                <c:pt idx="13">
                  <c:v>17</c:v>
                </c:pt>
                <c:pt idx="14">
                  <c:v>16</c:v>
                </c:pt>
                <c:pt idx="15">
                  <c:v>15</c:v>
                </c:pt>
                <c:pt idx="16">
                  <c:v>14</c:v>
                </c:pt>
                <c:pt idx="17">
                  <c:v>13</c:v>
                </c:pt>
                <c:pt idx="18">
                  <c:v>12</c:v>
                </c:pt>
                <c:pt idx="19">
                  <c:v>11</c:v>
                </c:pt>
                <c:pt idx="20">
                  <c:v>10</c:v>
                </c:pt>
                <c:pt idx="21">
                  <c:v>9</c:v>
                </c:pt>
                <c:pt idx="22">
                  <c:v>8</c:v>
                </c:pt>
                <c:pt idx="23">
                  <c:v>7</c:v>
                </c:pt>
                <c:pt idx="24">
                  <c:v>6</c:v>
                </c:pt>
                <c:pt idx="25">
                  <c:v>5</c:v>
                </c:pt>
                <c:pt idx="26">
                  <c:v>4</c:v>
                </c:pt>
                <c:pt idx="27">
                  <c:v>3</c:v>
                </c:pt>
                <c:pt idx="28">
                  <c:v>2</c:v>
                </c:pt>
                <c:pt idx="29">
                  <c:v>1</c:v>
                </c:pt>
                <c:pt idx="30">
                  <c:v>0</c:v>
                </c:pt>
              </c:numCache>
            </c:numRef>
          </c:cat>
          <c:val>
            <c:numRef>
              <c:f>'dem 10'!$O$4:$O$34</c:f>
              <c:numCache>
                <c:formatCode>#,##0</c:formatCode>
                <c:ptCount val="31"/>
                <c:pt idx="0">
                  <c:v>15939</c:v>
                </c:pt>
                <c:pt idx="1">
                  <c:v>14034</c:v>
                </c:pt>
                <c:pt idx="2">
                  <c:v>12571</c:v>
                </c:pt>
                <c:pt idx="3">
                  <c:v>11772</c:v>
                </c:pt>
                <c:pt idx="4">
                  <c:v>11515</c:v>
                </c:pt>
                <c:pt idx="5">
                  <c:v>11239</c:v>
                </c:pt>
                <c:pt idx="6">
                  <c:v>10939</c:v>
                </c:pt>
                <c:pt idx="7">
                  <c:v>10960</c:v>
                </c:pt>
                <c:pt idx="8">
                  <c:v>11058</c:v>
                </c:pt>
                <c:pt idx="9">
                  <c:v>11555</c:v>
                </c:pt>
                <c:pt idx="10">
                  <c:v>11391</c:v>
                </c:pt>
                <c:pt idx="11">
                  <c:v>12229</c:v>
                </c:pt>
                <c:pt idx="12">
                  <c:v>12680</c:v>
                </c:pt>
                <c:pt idx="13">
                  <c:v>12619</c:v>
                </c:pt>
                <c:pt idx="14">
                  <c:v>13101</c:v>
                </c:pt>
                <c:pt idx="15">
                  <c:v>13761</c:v>
                </c:pt>
                <c:pt idx="16">
                  <c:v>13680</c:v>
                </c:pt>
                <c:pt idx="17">
                  <c:v>13591</c:v>
                </c:pt>
                <c:pt idx="18">
                  <c:v>13079</c:v>
                </c:pt>
                <c:pt idx="19">
                  <c:v>12981</c:v>
                </c:pt>
                <c:pt idx="20">
                  <c:v>13073</c:v>
                </c:pt>
                <c:pt idx="21">
                  <c:v>13461</c:v>
                </c:pt>
                <c:pt idx="22">
                  <c:v>13412</c:v>
                </c:pt>
                <c:pt idx="23">
                  <c:v>13739</c:v>
                </c:pt>
                <c:pt idx="24">
                  <c:v>13977</c:v>
                </c:pt>
                <c:pt idx="25">
                  <c:v>14005</c:v>
                </c:pt>
                <c:pt idx="26">
                  <c:v>13689</c:v>
                </c:pt>
                <c:pt idx="27">
                  <c:v>13191</c:v>
                </c:pt>
                <c:pt idx="28">
                  <c:v>13568</c:v>
                </c:pt>
                <c:pt idx="29">
                  <c:v>12254</c:v>
                </c:pt>
                <c:pt idx="30">
                  <c:v>10717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7EF-4C9A-A891-E4E2EE53A1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8531528"/>
        <c:axId val="348531912"/>
      </c:lineChart>
      <c:catAx>
        <c:axId val="348531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8531912"/>
        <c:crosses val="autoZero"/>
        <c:auto val="1"/>
        <c:lblAlgn val="ctr"/>
        <c:lblOffset val="100"/>
        <c:noMultiLvlLbl val="0"/>
      </c:catAx>
      <c:valAx>
        <c:axId val="348531912"/>
        <c:scaling>
          <c:orientation val="minMax"/>
          <c:min val="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8531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0.55397</cdr:x>
      <cdr:y>0.17771</cdr:y>
    </cdr:from>
    <cdr:to>
      <cdr:x>0.5617</cdr:x>
      <cdr:y>0.88853</cdr:y>
    </cdr:to>
    <cdr:cxnSp macro="">
      <cdr:nvCxnSpPr>
        <cdr:cNvPr id="3" name="Přímá spojnice 2">
          <a:extLst xmlns:a="http://schemas.openxmlformats.org/drawingml/2006/main">
            <a:ext uri="{FF2B5EF4-FFF2-40B4-BE49-F238E27FC236}">
              <a16:creationId xmlns:a16="http://schemas.microsoft.com/office/drawing/2014/main" id="{2C0BC3B8-E96F-21F9-E97A-BC03941B4A15}"/>
            </a:ext>
          </a:extLst>
        </cdr:cNvPr>
        <cdr:cNvCxnSpPr/>
      </cdr:nvCxnSpPr>
      <cdr:spPr>
        <a:xfrm xmlns:a="http://schemas.openxmlformats.org/drawingml/2006/main" flipH="1">
          <a:off x="5153474" y="1069214"/>
          <a:ext cx="71911" cy="427673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0.60994</cdr:x>
      <cdr:y>0.21648</cdr:y>
    </cdr:from>
    <cdr:to>
      <cdr:x>0.93812</cdr:x>
      <cdr:y>0.25363</cdr:y>
    </cdr:to>
    <cdr:sp macro="" textlink="">
      <cdr:nvSpPr>
        <cdr:cNvPr id="4" name="Šipka: doprava se zářezem 3">
          <a:extLst xmlns:a="http://schemas.openxmlformats.org/drawingml/2006/main">
            <a:ext uri="{FF2B5EF4-FFF2-40B4-BE49-F238E27FC236}">
              <a16:creationId xmlns:a16="http://schemas.microsoft.com/office/drawing/2014/main" id="{13883DB5-BDB9-E1FA-0E55-09E0C8B83B64}"/>
            </a:ext>
          </a:extLst>
        </cdr:cNvPr>
        <cdr:cNvSpPr/>
      </cdr:nvSpPr>
      <cdr:spPr>
        <a:xfrm xmlns:a="http://schemas.openxmlformats.org/drawingml/2006/main">
          <a:off x="5257801" y="1276350"/>
          <a:ext cx="2828925" cy="219075"/>
        </a:xfrm>
        <a:prstGeom xmlns:a="http://schemas.openxmlformats.org/drawingml/2006/main" prst="notchedRightArrow">
          <a:avLst/>
        </a:prstGeom>
        <a:solidFill xmlns:a="http://schemas.openxmlformats.org/drawingml/2006/main">
          <a:schemeClr val="accent6">
            <a:lumMod val="75000"/>
          </a:schemeClr>
        </a:solidFill>
        <a:ln xmlns:a="http://schemas.openxmlformats.org/drawingml/2006/main">
          <a:solidFill>
            <a:schemeClr val="accent6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cs-CZ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1F79BB8-56A3-4DE8-8337-A7788A9423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F69C32-E876-4EFB-9E81-03B13674DA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9CA48-4389-4ABF-9447-232A6CA8894A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7011B3-5B10-4088-9B97-AE8E942E4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D0DD32-33D6-4A48-BB8F-030EA1F977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EE186-FCBA-43EA-AC5B-6F14CEFF5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5934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0F065-6031-4389-A5FF-A3CF0B8D06C4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53EA1-8944-4D1F-AF91-C9792C45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0307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35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>
            <a:extLst>
              <a:ext uri="{FF2B5EF4-FFF2-40B4-BE49-F238E27FC236}">
                <a16:creationId xmlns:a16="http://schemas.microsoft.com/office/drawing/2014/main" id="{F2C0427E-2BA7-49EE-A5CD-B106CCD6B8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Zástupný symbol pro text 9">
            <a:extLst>
              <a:ext uri="{FF2B5EF4-FFF2-40B4-BE49-F238E27FC236}">
                <a16:creationId xmlns:a16="http://schemas.microsoft.com/office/drawing/2014/main" id="{6BB46A85-F35B-4F70-B11D-4736C29B51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975" y="2532875"/>
            <a:ext cx="6789738" cy="1162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prezentace ve třech řádcích</a:t>
            </a:r>
          </a:p>
        </p:txBody>
      </p:sp>
      <p:sp>
        <p:nvSpPr>
          <p:cNvPr id="14" name="Zástupný symbol pro text 7">
            <a:extLst>
              <a:ext uri="{FF2B5EF4-FFF2-40B4-BE49-F238E27FC236}">
                <a16:creationId xmlns:a16="http://schemas.microsoft.com/office/drawing/2014/main" id="{634F4884-9A0B-4B83-BCB1-DAE0451DCD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4959" y="1961128"/>
            <a:ext cx="6742113" cy="627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 baseline="0">
                <a:solidFill>
                  <a:srgbClr val="FB527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Nadpis </a:t>
            </a:r>
            <a:r>
              <a:rPr lang="cs-CZ" err="1"/>
              <a:t>powerpointové</a:t>
            </a:r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D6B5145A-9508-4E4F-B3F4-3219975D9B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717" y="593206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Autor</a:t>
            </a:r>
            <a:br>
              <a:rPr lang="cs-CZ"/>
            </a:br>
            <a:endParaRPr lang="cs-CZ"/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62DDB77A-459A-44D9-A638-CC97AACDB5B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39062" y="592679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Příležitost </a:t>
            </a:r>
            <a:br>
              <a:rPr lang="cs-CZ"/>
            </a:br>
            <a:endParaRPr lang="cs-CZ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6C32C8DA-B9AE-43C7-A103-E830BD5061B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944464" y="593206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Datum 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7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0" y="1955968"/>
            <a:ext cx="10933309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876689"/>
            <a:ext cx="10933309" cy="201625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8B4B78FC-8D0B-4213-A420-6CEEFBC111C2}"/>
              </a:ext>
            </a:extLst>
          </p:cNvPr>
          <p:cNvSpPr txBox="1">
            <a:spLocks/>
          </p:cNvSpPr>
          <p:nvPr userDrawn="1"/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1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EA4231B-FD8C-4C99-9D9B-80597DB0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6499" y="2749255"/>
            <a:ext cx="5089849" cy="34404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250DB47-0D3B-4372-97D2-1569DC4A0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46348" y="2749254"/>
            <a:ext cx="5183188" cy="34404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AB82A1A7-6BCD-4031-9F64-2FFF939C3145}"/>
              </a:ext>
            </a:extLst>
          </p:cNvPr>
          <p:cNvSpPr txBox="1">
            <a:spLocks/>
          </p:cNvSpPr>
          <p:nvPr userDrawn="1"/>
        </p:nvSpPr>
        <p:spPr>
          <a:xfrm>
            <a:off x="714165" y="1946726"/>
            <a:ext cx="10933309" cy="666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D34F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8275F84D-8AAD-4BE2-A553-49D8CAAF28AC}"/>
              </a:ext>
            </a:extLst>
          </p:cNvPr>
          <p:cNvSpPr txBox="1">
            <a:spLocks/>
          </p:cNvSpPr>
          <p:nvPr userDrawn="1"/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46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5974254" cy="3384832"/>
          </a:xfrm>
        </p:spPr>
        <p:txBody>
          <a:bodyPr/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r>
              <a:rPr lang="cs-CZ"/>
              <a:t> </a:t>
            </a:r>
            <a:r>
              <a:rPr lang="cs-CZ" err="1"/>
              <a:t>magna</a:t>
            </a:r>
            <a:r>
              <a:rPr lang="cs-CZ"/>
              <a:t> </a:t>
            </a:r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endParaRPr lang="cs-CZ"/>
          </a:p>
          <a:p>
            <a:pPr lvl="0"/>
            <a:endParaRPr lang="cs-CZ"/>
          </a:p>
        </p:txBody>
      </p:sp>
      <p:sp>
        <p:nvSpPr>
          <p:cNvPr id="5" name="Zástupný symbol obrázku 3">
            <a:extLst>
              <a:ext uri="{FF2B5EF4-FFF2-40B4-BE49-F238E27FC236}">
                <a16:creationId xmlns:a16="http://schemas.microsoft.com/office/drawing/2014/main" id="{A64A225F-72C4-45E6-9EBB-24AAAD0364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7194" y="1276350"/>
            <a:ext cx="5204806" cy="55816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1D34FE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805DDFA-3AC0-4605-BF6A-4BD442F0B2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07814" y="3154836"/>
            <a:ext cx="1671637" cy="1051404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B5271"/>
                </a:solidFill>
              </a:defRPr>
            </a:lvl1pPr>
          </a:lstStyle>
          <a:p>
            <a:pPr lvl="0"/>
            <a:r>
              <a:rPr lang="it-IT"/>
              <a:t>quunti voluptatia vel iur, samest</a:t>
            </a:r>
          </a:p>
          <a:p>
            <a:pPr lvl="0"/>
            <a:endParaRPr lang="cs-CZ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226BAD10-F4BD-4631-A6A2-FB55EB66A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18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0" y="2622088"/>
            <a:ext cx="5974253" cy="3602866"/>
          </a:xfrm>
        </p:spPr>
        <p:txBody>
          <a:bodyPr numCol="2" spcCol="432000">
            <a:normAutofit/>
          </a:bodyPr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.</a:t>
            </a:r>
          </a:p>
          <a:p>
            <a:pPr lvl="0"/>
            <a:endParaRPr lang="cs-CZ"/>
          </a:p>
        </p:txBody>
      </p:sp>
      <p:sp>
        <p:nvSpPr>
          <p:cNvPr id="5" name="Zástupný symbol obrázku 3">
            <a:extLst>
              <a:ext uri="{FF2B5EF4-FFF2-40B4-BE49-F238E27FC236}">
                <a16:creationId xmlns:a16="http://schemas.microsoft.com/office/drawing/2014/main" id="{A64A225F-72C4-45E6-9EBB-24AAAD0364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7194" y="1276350"/>
            <a:ext cx="5204806" cy="55816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1D34FE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805DDFA-3AC0-4605-BF6A-4BD442F0B2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07814" y="3154836"/>
            <a:ext cx="1671637" cy="1199115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B5271"/>
                </a:solidFill>
              </a:defRPr>
            </a:lvl1pPr>
          </a:lstStyle>
          <a:p>
            <a:pPr lvl="0"/>
            <a:r>
              <a:rPr lang="it-IT"/>
              <a:t>quunti voluptatia vel iur, samest</a:t>
            </a:r>
          </a:p>
          <a:p>
            <a:pPr lvl="0"/>
            <a:endParaRPr lang="cs-CZ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B662301A-4E30-446D-A484-5A00E132D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39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11558148" cy="3384832"/>
          </a:xfrm>
        </p:spPr>
        <p:txBody>
          <a:bodyPr/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r>
              <a:rPr lang="cs-CZ"/>
              <a:t> </a:t>
            </a:r>
            <a:r>
              <a:rPr lang="cs-CZ" err="1"/>
              <a:t>magna</a:t>
            </a:r>
            <a:r>
              <a:rPr lang="cs-CZ"/>
              <a:t> </a:t>
            </a:r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endParaRPr lang="cs-CZ"/>
          </a:p>
          <a:p>
            <a:pPr lvl="0"/>
            <a:endParaRPr lang="cs-CZ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4B1D701B-96E8-4040-B48E-D21E34B26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75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11558148" cy="3179453"/>
          </a:xfrm>
        </p:spPr>
        <p:txBody>
          <a:bodyPr numCol="2" spcCol="432000"/>
          <a:lstStyle>
            <a:lvl1pPr marL="0" marR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lvl="0"/>
            <a:endParaRPr lang="cs-CZ"/>
          </a:p>
          <a:p>
            <a:pPr lvl="0"/>
            <a:endParaRPr lang="cs-CZ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8B072FF3-4E07-4267-9B78-94E2445F4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48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32875-70EF-4AC0-A134-D3ADB7F6A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46CB49-0820-42B6-89CD-DB2F48813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4163" y="2990155"/>
            <a:ext cx="5305637" cy="3186808"/>
          </a:xfrm>
        </p:spPr>
        <p:txBody>
          <a:bodyPr>
            <a:normAutofit/>
          </a:bodyPr>
          <a:lstStyle>
            <a:lvl1pPr algn="just"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5AE63F4-D13D-45EC-AD15-5C66EBE0A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2990153"/>
            <a:ext cx="5334000" cy="3186809"/>
          </a:xfrm>
        </p:spPr>
        <p:txBody>
          <a:bodyPr>
            <a:normAutofit/>
          </a:bodyPr>
          <a:lstStyle>
            <a:lvl1pPr algn="just"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46562BDD-583B-4A65-88DB-92851E74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80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6">
            <a:extLst>
              <a:ext uri="{FF2B5EF4-FFF2-40B4-BE49-F238E27FC236}">
                <a16:creationId xmlns:a16="http://schemas.microsoft.com/office/drawing/2014/main" id="{C9CD2B60-8F01-48EF-9690-C43B47004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3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8D050E-92AA-4C46-8F85-A4970CD8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165" y="1664592"/>
            <a:ext cx="106396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CC25945-9994-4643-821D-64DDAFDBA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166" y="2990155"/>
            <a:ext cx="10639634" cy="3186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27BDA82-160D-444E-B784-EACBE5840D0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401013" y="534087"/>
            <a:ext cx="1579001" cy="493819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1CA5033-5229-4436-9CEE-4D1F2A4C5943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1999" cy="1278095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193F63-F242-4F6B-BA07-FC06EF7D15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64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50" r:id="rId2"/>
    <p:sldLayoutId id="2147483653" r:id="rId3"/>
    <p:sldLayoutId id="2147483665" r:id="rId4"/>
    <p:sldLayoutId id="2147483666" r:id="rId5"/>
    <p:sldLayoutId id="2147483667" r:id="rId6"/>
    <p:sldLayoutId id="2147483668" r:id="rId7"/>
    <p:sldLayoutId id="2147483652" r:id="rId8"/>
    <p:sldLayoutId id="2147483655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D34F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berskoly.cz/" TargetMode="External"/><Relationship Id="rId2" Type="http://schemas.openxmlformats.org/officeDocument/2006/relationships/hyperlink" Target="http://www.msmt.cz/vzdelavani/stredni-vzdelavani/prijimani-na-stredni-skoly-a-konzervato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foabsolvent.cz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mk.cz/" TargetMode="External"/><Relationship Id="rId2" Type="http://schemas.openxmlformats.org/officeDocument/2006/relationships/hyperlink" Target="mailto:javorska.ilona@jmk.cz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17A5578-DB52-4442-95F3-15A8D8EA36E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59" y="1961128"/>
            <a:ext cx="10309786" cy="3312836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Arial" charset="0"/>
                <a:cs typeface="Arial" charset="0"/>
              </a:rPr>
              <a:t>Přijímací řízení </a:t>
            </a:r>
            <a:br>
              <a:rPr lang="cs-CZ" sz="4800" dirty="0">
                <a:latin typeface="Arial" charset="0"/>
                <a:cs typeface="Arial" charset="0"/>
              </a:rPr>
            </a:br>
            <a:r>
              <a:rPr lang="cs-CZ" sz="5400" dirty="0">
                <a:latin typeface="Arial" charset="0"/>
                <a:cs typeface="Arial" charset="0"/>
              </a:rPr>
              <a:t>na SŠ a konzervatoře</a:t>
            </a:r>
          </a:p>
          <a:p>
            <a:pPr algn="ctr"/>
            <a:r>
              <a:rPr lang="cs-CZ" sz="3200" dirty="0">
                <a:latin typeface="Arial" charset="0"/>
                <a:cs typeface="Arial" charset="0"/>
              </a:rPr>
              <a:t>pro školní rok</a:t>
            </a:r>
            <a:r>
              <a:rPr lang="cs-CZ" sz="5400" dirty="0">
                <a:latin typeface="Arial" charset="0"/>
                <a:cs typeface="Arial" charset="0"/>
              </a:rPr>
              <a:t> </a:t>
            </a:r>
            <a:r>
              <a:rPr lang="cs-CZ" sz="4800" dirty="0">
                <a:latin typeface="Arial" charset="0"/>
                <a:cs typeface="Arial" charset="0"/>
              </a:rPr>
              <a:t>2025/2026</a:t>
            </a:r>
          </a:p>
          <a:p>
            <a:pPr algn="ctr"/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10EEC4C-7405-4F14-A7E4-83AD62E060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dirty="0"/>
              <a:t>Mgr. Ilona Javorská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96CD30AF-8179-4F75-B451-915EDF12A0E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cs-CZ" dirty="0"/>
              <a:t>24.10.2024</a:t>
            </a:r>
          </a:p>
        </p:txBody>
      </p:sp>
    </p:spTree>
    <p:extLst>
      <p:ext uri="{BB962C8B-B14F-4D97-AF65-F5344CB8AC3E}">
        <p14:creationId xmlns:p14="http://schemas.microsoft.com/office/powerpoint/2010/main" val="346609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90" y="1343573"/>
            <a:ext cx="10967407" cy="80209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1. kolo přijímacího řízení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390" y="2670772"/>
            <a:ext cx="11715184" cy="3250194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400" b="1" dirty="0">
                <a:solidFill>
                  <a:srgbClr val="FF0000"/>
                </a:solidFill>
              </a:rPr>
              <a:t> maximálně  5 přihlášek:  3 obory vzdělání (běžné – bez talentové zkoušky)</a:t>
            </a:r>
            <a:br>
              <a:rPr lang="cs-CZ" sz="2400" b="1" dirty="0">
                <a:solidFill>
                  <a:srgbClr val="FF0000"/>
                </a:solidFill>
              </a:rPr>
            </a:br>
            <a:r>
              <a:rPr lang="cs-CZ" sz="2400" b="1" dirty="0">
                <a:solidFill>
                  <a:srgbClr val="FF0000"/>
                </a:solidFill>
              </a:rPr>
              <a:t>		                      + 2 obory vzdělání s talentovou zkouškou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zveřejnění kritérií přijímacího řízení SŠ –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do 31.01.2025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termín podávání přihlášek ke vzdělávání –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  1. – 20.02.2025</a:t>
            </a:r>
          </a:p>
          <a:p>
            <a:pPr marL="342900" indent="-342900">
              <a:lnSpc>
                <a:spcPct val="150000"/>
              </a:lnSpc>
            </a:pPr>
            <a:endParaRPr lang="cs-CZ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801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459" y="1412341"/>
            <a:ext cx="10870228" cy="579421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Jednotná přijímací zkouška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B1EC0B1-7E6A-4C0F-ACEA-B6206DA786B7}"/>
              </a:ext>
            </a:extLst>
          </p:cNvPr>
          <p:cNvSpPr txBox="1"/>
          <p:nvPr/>
        </p:nvSpPr>
        <p:spPr>
          <a:xfrm>
            <a:off x="543209" y="2362953"/>
            <a:ext cx="11144816" cy="3498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se</a:t>
            </a:r>
            <a:r>
              <a:rPr lang="cs-CZ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týká: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1D34F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oborů vzdělání s maturitní zkouškou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cs-CZ" sz="1600" dirty="0">
              <a:solidFill>
                <a:schemeClr val="tx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cs-CZ" sz="1600" dirty="0">
              <a:solidFill>
                <a:schemeClr val="tx2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se netýká 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1D34F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skupiny oborů 82 Umění a užité umění (kde je součástí přijímacího řízení talentová zkouška, výjimkou je obor Gymnázium se sportovní přípravou)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1D34F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zkráceného studia</a:t>
            </a:r>
          </a:p>
        </p:txBody>
      </p:sp>
    </p:spTree>
    <p:extLst>
      <p:ext uri="{BB962C8B-B14F-4D97-AF65-F5344CB8AC3E}">
        <p14:creationId xmlns:p14="http://schemas.microsoft.com/office/powerpoint/2010/main" val="1720103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B55043-0BD0-948A-A5B5-ED6F5C9B7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048" y="1575304"/>
            <a:ext cx="10837751" cy="86007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Jednotná přijímací zkouška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CC80F7-EED3-0F7E-0E8F-82FD3E18E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77" y="2688879"/>
            <a:ext cx="11018823" cy="3449371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může konat každý, kdo podal přihlášku alespoň do jednoho oboru s maturitní zkouškou</a:t>
            </a:r>
          </a:p>
          <a:p>
            <a:r>
              <a:rPr lang="cs-CZ" sz="2400" dirty="0"/>
              <a:t>uchazeč může konat 2 x, započítá se lepší výsledek</a:t>
            </a:r>
          </a:p>
          <a:p>
            <a:r>
              <a:rPr lang="cs-CZ" sz="2400" dirty="0"/>
              <a:t>písemný test z českého jazyka a literatury (60 minut) a z matematiky (70 minut)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podíl hodnocení přijímací zkoušky na celkovém hodnocení – </a:t>
            </a:r>
            <a:r>
              <a:rPr lang="cs-CZ" sz="2400" dirty="0">
                <a:solidFill>
                  <a:srgbClr val="FF0000"/>
                </a:solidFill>
              </a:rPr>
              <a:t>60 %</a:t>
            </a:r>
            <a:r>
              <a:rPr lang="cs-CZ" sz="2400" dirty="0"/>
              <a:t> </a:t>
            </a:r>
            <a:br>
              <a:rPr lang="cs-CZ" sz="2400" dirty="0"/>
            </a:br>
            <a:r>
              <a:rPr lang="cs-CZ" sz="2400" dirty="0"/>
              <a:t>(gymnázium se sportovní přípravou – </a:t>
            </a:r>
            <a:r>
              <a:rPr lang="cs-CZ" sz="2400" dirty="0">
                <a:solidFill>
                  <a:srgbClr val="FF0000"/>
                </a:solidFill>
              </a:rPr>
              <a:t>40 %</a:t>
            </a:r>
            <a:r>
              <a:rPr lang="cs-CZ" sz="2400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ředitel SŠ může stanovit </a:t>
            </a:r>
            <a:r>
              <a:rPr lang="cs-CZ" sz="2400" b="1" dirty="0"/>
              <a:t>hranici úspěšnosti</a:t>
            </a:r>
            <a:r>
              <a:rPr lang="cs-CZ" sz="2400" dirty="0"/>
              <a:t> v jednotné zkoušce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481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343573"/>
            <a:ext cx="10933309" cy="48522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Termíny přijímacích zkoušek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4" y="2373745"/>
            <a:ext cx="10855036" cy="3901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Jednotné</a:t>
            </a:r>
            <a:r>
              <a:rPr lang="cs-CZ" sz="2400" dirty="0"/>
              <a:t> přijímací zkoušky: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11. a 14. dubna 2025</a:t>
            </a:r>
            <a:r>
              <a:rPr lang="cs-CZ" sz="2400" dirty="0"/>
              <a:t> – čtyřleté studium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15. a 16. dubna 2025 </a:t>
            </a:r>
            <a:r>
              <a:rPr lang="cs-CZ" sz="2400" dirty="0"/>
              <a:t>– šestileté a osmileté gymnázium</a:t>
            </a:r>
          </a:p>
          <a:p>
            <a:pPr marL="0" indent="0">
              <a:buNone/>
            </a:pPr>
            <a:endParaRPr lang="cs-CZ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400" b="1" dirty="0"/>
              <a:t>Školní</a:t>
            </a:r>
            <a:r>
              <a:rPr lang="cs-CZ" sz="2400" dirty="0"/>
              <a:t> a </a:t>
            </a:r>
            <a:r>
              <a:rPr lang="cs-CZ" sz="2400" b="1" dirty="0"/>
              <a:t>talentové</a:t>
            </a:r>
            <a:r>
              <a:rPr lang="cs-CZ" sz="2400" dirty="0"/>
              <a:t> přijímací zkoušky:</a:t>
            </a:r>
            <a:r>
              <a:rPr lang="cs-CZ" sz="2400" dirty="0">
                <a:sym typeface="Wingdings" panose="05000000000000000000" pitchFamily="2" charset="2"/>
              </a:rPr>
              <a:t>  (škola stanoví min. 2 termíny, uchazeč koná pouze jednou)</a:t>
            </a: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15. března  – 23. dubna 2025 </a:t>
            </a:r>
            <a:r>
              <a:rPr lang="cs-CZ" sz="2400" dirty="0"/>
              <a:t>(alespoň jeden z termínů se musí konat mimo termíny JPZ)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79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343573"/>
            <a:ext cx="10933309" cy="48522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Náhradní termíny 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1828801"/>
            <a:ext cx="10933309" cy="44461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sz="2400" dirty="0"/>
              <a:t>pokud se uchazeč k přijímací zkoušce pro vážné důvody nedostaví a svoji neúčast písemně nejpozději do 3 pracovních dnů omluví, může konat zkoušku v náhradním termínu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Jednotná přijímací zkouška</a:t>
            </a:r>
            <a:r>
              <a:rPr lang="cs-CZ" sz="2400" dirty="0"/>
              <a:t> – </a:t>
            </a:r>
            <a:r>
              <a:rPr lang="cs-CZ" sz="2400" b="1" dirty="0">
                <a:solidFill>
                  <a:srgbClr val="FF0000"/>
                </a:solidFill>
              </a:rPr>
              <a:t>29. a 30. dubna 2025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solidFill>
                  <a:srgbClr val="00B050"/>
                </a:solidFill>
              </a:rPr>
              <a:t>Školní a talentová přijímací zkouška</a:t>
            </a:r>
            <a:r>
              <a:rPr lang="cs-CZ" sz="2400" dirty="0"/>
              <a:t> – </a:t>
            </a:r>
            <a:r>
              <a:rPr lang="cs-CZ" sz="2400" b="1" dirty="0">
                <a:solidFill>
                  <a:srgbClr val="FF0000"/>
                </a:solidFill>
              </a:rPr>
              <a:t>od 24. dubna do 5. května 2025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951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9399A-EF3A-1958-C239-6C7797357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90" y="1520983"/>
            <a:ext cx="11118409" cy="814812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Výsledky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95DECC-CB71-9056-F408-FF1CB0D58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887" y="2761308"/>
            <a:ext cx="10864914" cy="3349782"/>
          </a:xfrm>
        </p:spPr>
        <p:txBody>
          <a:bodyPr>
            <a:noAutofit/>
          </a:bodyPr>
          <a:lstStyle/>
          <a:p>
            <a:r>
              <a:rPr lang="cs-CZ" sz="2200" dirty="0"/>
              <a:t>umístí-li se uchazeč na místě opravňujícím k přijetí do více oborů vzdělání, bude přijat do oboru umístěného na </a:t>
            </a:r>
            <a:r>
              <a:rPr lang="cs-CZ" sz="2200" dirty="0" err="1"/>
              <a:t>přednostnějším</a:t>
            </a:r>
            <a:r>
              <a:rPr lang="cs-CZ" sz="2200" dirty="0"/>
              <a:t> pořadí, do ostatních oborů nebude přijat</a:t>
            </a:r>
          </a:p>
          <a:p>
            <a:pPr marL="0" indent="0">
              <a:buNone/>
            </a:pPr>
            <a:endParaRPr lang="cs-CZ" sz="1100" dirty="0"/>
          </a:p>
          <a:p>
            <a:r>
              <a:rPr lang="cs-CZ" sz="2200" dirty="0"/>
              <a:t>rozhodnutí o přijetí nebo nepřijetí ke vzdělávání se oznamují </a:t>
            </a:r>
            <a:r>
              <a:rPr lang="cs-CZ" sz="2200" b="1" dirty="0"/>
              <a:t>zveřejněním seznamu uchazečů</a:t>
            </a:r>
            <a:r>
              <a:rPr lang="cs-CZ" sz="2200" dirty="0"/>
              <a:t> s hodnocením jednotlivých částí přijímacího řízení a označením přijat/nepřijat (nevyhotovuje se písemné rozhodnutí)</a:t>
            </a:r>
          </a:p>
          <a:p>
            <a:pPr marL="0" indent="0">
              <a:buNone/>
            </a:pPr>
            <a:endParaRPr lang="cs-CZ" sz="1100" dirty="0"/>
          </a:p>
          <a:p>
            <a:r>
              <a:rPr lang="cs-CZ" sz="2200" dirty="0"/>
              <a:t>výsledky 1. kola přijímacího řízení budou zveřejněny </a:t>
            </a:r>
            <a:r>
              <a:rPr lang="cs-CZ" sz="2200" b="1" dirty="0">
                <a:solidFill>
                  <a:srgbClr val="FF0000"/>
                </a:solidFill>
              </a:rPr>
              <a:t>15. května 2025</a:t>
            </a:r>
          </a:p>
        </p:txBody>
      </p:sp>
    </p:spTree>
    <p:extLst>
      <p:ext uri="{BB962C8B-B14F-4D97-AF65-F5344CB8AC3E}">
        <p14:creationId xmlns:p14="http://schemas.microsoft.com/office/powerpoint/2010/main" val="1214247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EAEB7-7671-865E-1A72-2A1EA8A64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Vzdání se práva na přijetí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960F8-2DC3-5422-CB9A-D4E217E19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657" y="3141551"/>
            <a:ext cx="11073144" cy="2734147"/>
          </a:xfrm>
        </p:spPr>
        <p:txBody>
          <a:bodyPr/>
          <a:lstStyle/>
          <a:p>
            <a:r>
              <a:rPr lang="cs-CZ" sz="2200" dirty="0"/>
              <a:t>uchazeč se může vzdát práva na přijetí do daného oboru vzdělání (nevzniká mu tím ale nárok na přijetí do jiných oborů)</a:t>
            </a:r>
          </a:p>
          <a:p>
            <a:pPr marL="0" indent="0">
              <a:buNone/>
            </a:pPr>
            <a:endParaRPr lang="cs-CZ" sz="800" dirty="0"/>
          </a:p>
          <a:p>
            <a:r>
              <a:rPr lang="cs-CZ" sz="2200" dirty="0"/>
              <a:t>aby se mohl přihlásit do 2. kola, tak musí tento úkon udělat do </a:t>
            </a:r>
            <a:r>
              <a:rPr lang="cs-CZ" sz="2200" b="1" dirty="0">
                <a:solidFill>
                  <a:srgbClr val="FF0000"/>
                </a:solidFill>
              </a:rPr>
              <a:t>21.05.2025</a:t>
            </a:r>
          </a:p>
          <a:p>
            <a:pPr marL="0" indent="0">
              <a:buNone/>
            </a:pPr>
            <a:endParaRPr lang="cs-CZ" sz="800" dirty="0"/>
          </a:p>
          <a:p>
            <a:r>
              <a:rPr lang="cs-CZ" sz="2200" dirty="0"/>
              <a:t>vzdání se práva na přijetí musí být provedeno prokazatelně (ne přes DIPSY)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284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7BEAA-A3E4-4295-9B87-EE455E69A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57" y="1330860"/>
            <a:ext cx="11073143" cy="452673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                </a:t>
            </a:r>
            <a:r>
              <a:rPr lang="cs-CZ" sz="3100" dirty="0">
                <a:solidFill>
                  <a:schemeClr val="tx1"/>
                </a:solidFill>
              </a:rPr>
              <a:t>2. kolo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3D3B64-5374-4A6A-9B85-15983144F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246" y="2317687"/>
            <a:ext cx="10973556" cy="3956364"/>
          </a:xfrm>
        </p:spPr>
        <p:txBody>
          <a:bodyPr>
            <a:noAutofit/>
          </a:bodyPr>
          <a:lstStyle/>
          <a:p>
            <a:r>
              <a:rPr lang="cs-CZ" sz="2200" dirty="0"/>
              <a:t>platí stejná pravidla jako v 1. kole (stejné množství přihlášek – až 5, jednotně stanovené termíny)</a:t>
            </a:r>
          </a:p>
          <a:p>
            <a:r>
              <a:rPr lang="cs-CZ" sz="2200" dirty="0"/>
              <a:t>jednotná přijímací zkouška se nekoná</a:t>
            </a:r>
          </a:p>
          <a:p>
            <a:r>
              <a:rPr lang="cs-CZ" sz="2200" dirty="0"/>
              <a:t>přihlášku může podat pouze uchazeč, který nebyl přijat v 1. kole nebo se vzdal práva na přijetí</a:t>
            </a:r>
          </a:p>
          <a:p>
            <a:r>
              <a:rPr lang="cs-CZ" sz="2200" dirty="0"/>
              <a:t>do maturitních oborů vzdělání bez talentové zkoušky se může přihlásit jen ten uchazeč, který konal v 1. kole jednotnou přijímací zkoušku</a:t>
            </a:r>
          </a:p>
          <a:p>
            <a:r>
              <a:rPr lang="cs-CZ" sz="2200" dirty="0"/>
              <a:t>kritéria zveřejní ředitel školy do </a:t>
            </a:r>
            <a:r>
              <a:rPr lang="cs-CZ" sz="2200" b="1" dirty="0">
                <a:solidFill>
                  <a:srgbClr val="FF0000"/>
                </a:solidFill>
              </a:rPr>
              <a:t>19. května 2025</a:t>
            </a:r>
          </a:p>
          <a:p>
            <a:r>
              <a:rPr lang="cs-CZ" sz="2200" dirty="0"/>
              <a:t>termín pro podávání přihlášky – </a:t>
            </a:r>
            <a:r>
              <a:rPr lang="cs-CZ" sz="2200" b="1" dirty="0">
                <a:solidFill>
                  <a:srgbClr val="FF0000"/>
                </a:solidFill>
              </a:rPr>
              <a:t>od 20. a do 26. května</a:t>
            </a:r>
          </a:p>
          <a:p>
            <a:r>
              <a:rPr lang="cs-CZ" sz="2200" dirty="0"/>
              <a:t>zveřejnění</a:t>
            </a:r>
            <a:r>
              <a:rPr lang="cs-CZ" sz="2200" b="1" dirty="0">
                <a:solidFill>
                  <a:srgbClr val="FF0000"/>
                </a:solidFill>
              </a:rPr>
              <a:t> </a:t>
            </a:r>
            <a:r>
              <a:rPr lang="cs-CZ" sz="2200" dirty="0"/>
              <a:t>výsledků</a:t>
            </a:r>
            <a:r>
              <a:rPr lang="cs-CZ" sz="2200" b="1" dirty="0">
                <a:solidFill>
                  <a:srgbClr val="FF0000"/>
                </a:solidFill>
              </a:rPr>
              <a:t> </a:t>
            </a:r>
            <a:r>
              <a:rPr lang="cs-CZ" sz="2200" b="1" dirty="0"/>
              <a:t>–</a:t>
            </a:r>
            <a:r>
              <a:rPr lang="cs-CZ" sz="2200" b="1" dirty="0">
                <a:solidFill>
                  <a:srgbClr val="FF0000"/>
                </a:solidFill>
              </a:rPr>
              <a:t> 24.06.2025</a:t>
            </a:r>
          </a:p>
          <a:p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916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59A2BE-5485-56D2-C32D-5BE4A958B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520983"/>
            <a:ext cx="10933310" cy="787652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3. kolo přijímacího řízení (a </a:t>
            </a:r>
            <a:r>
              <a:rPr lang="cs-CZ" sz="2800">
                <a:solidFill>
                  <a:schemeClr val="tx1"/>
                </a:solidFill>
              </a:rPr>
              <a:t>další kola)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32093C-028F-78D5-BA24-E4CD1943D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0" y="2498756"/>
            <a:ext cx="10933310" cy="3621387"/>
          </a:xfrm>
        </p:spPr>
        <p:txBody>
          <a:bodyPr>
            <a:normAutofit/>
          </a:bodyPr>
          <a:lstStyle/>
          <a:p>
            <a:r>
              <a:rPr lang="cs-CZ" sz="2000" dirty="0"/>
              <a:t>termín pro odevzdání přihlášek - až 7. den po vydání rozhodnutí ve 2. kole přijímacího řízení</a:t>
            </a:r>
          </a:p>
          <a:p>
            <a:r>
              <a:rPr lang="cs-CZ" sz="2000" dirty="0"/>
              <a:t>počet přihlášek je neomezený</a:t>
            </a:r>
          </a:p>
          <a:p>
            <a:r>
              <a:rPr lang="cs-CZ" sz="2000" dirty="0"/>
              <a:t>přihlášky lze podávat jen na tiskopisu (jeden tiskopis = jedna škola)</a:t>
            </a:r>
          </a:p>
          <a:p>
            <a:r>
              <a:rPr lang="cs-CZ" sz="2000" dirty="0"/>
              <a:t>počet přihlášek je neomezený</a:t>
            </a:r>
          </a:p>
          <a:p>
            <a:r>
              <a:rPr lang="cs-CZ" sz="2000" dirty="0"/>
              <a:t>výsledky JPZ se nemusí zohledňovat (pokud jsou součástí kritérií, tak ředitel SŠ určí náhradní hodnocení)</a:t>
            </a:r>
          </a:p>
          <a:p>
            <a:r>
              <a:rPr lang="cs-CZ" sz="2000" dirty="0"/>
              <a:t>rozhodnutí se vyhotovují v písemné formě</a:t>
            </a:r>
          </a:p>
          <a:p>
            <a:r>
              <a:rPr lang="cs-CZ" sz="2000" dirty="0"/>
              <a:t>přijatý uchazeč musí do 7 pracovních dnů ode dne oznámení (doručení) rozhodnutí </a:t>
            </a:r>
            <a:r>
              <a:rPr lang="cs-CZ" sz="2000" b="1" dirty="0"/>
              <a:t>potvrdit svůj úmysl vzdělávat</a:t>
            </a:r>
            <a:r>
              <a:rPr lang="cs-CZ" sz="2000" dirty="0"/>
              <a:t> se v daném oboru vzdělání</a:t>
            </a:r>
          </a:p>
        </p:txBody>
      </p:sp>
    </p:spTree>
    <p:extLst>
      <p:ext uri="{BB962C8B-B14F-4D97-AF65-F5344CB8AC3E}">
        <p14:creationId xmlns:p14="http://schemas.microsoft.com/office/powerpoint/2010/main" val="1625143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692997"/>
            <a:ext cx="10933309" cy="506995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Odvolací řízení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085" y="2661719"/>
            <a:ext cx="11000715" cy="361324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sz="2400" dirty="0"/>
              <a:t>odvolání se podává písemně ve lhůtě </a:t>
            </a:r>
            <a:r>
              <a:rPr lang="cs-CZ" sz="2400" b="1" dirty="0">
                <a:solidFill>
                  <a:srgbClr val="FF0000"/>
                </a:solidFill>
              </a:rPr>
              <a:t>3 pracovních dnů</a:t>
            </a:r>
            <a:r>
              <a:rPr lang="cs-CZ" sz="2400" dirty="0"/>
              <a:t> ode dne zveřejnění výsledků přijímacího řízení (je možné zaslat poštou i poslední den lhůty)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odvolání se adresuje řediteli střední školy</a:t>
            </a: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83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21916-5DD3-A5A1-400A-D2462E2F7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871" y="1756372"/>
            <a:ext cx="10924053" cy="3730028"/>
          </a:xfrm>
        </p:spPr>
        <p:txBody>
          <a:bodyPr>
            <a:normAutofit/>
          </a:bodyPr>
          <a:lstStyle/>
          <a:p>
            <a:r>
              <a:rPr lang="cs-CZ" sz="2800" dirty="0"/>
              <a:t>1. Demografický vývoj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2. Informace k přijímacímu řízení ke střednímu vzdělávání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3. Různé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98481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52D6A-2A44-4D09-5AFB-E24F6532D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57" y="1634150"/>
            <a:ext cx="11073143" cy="783125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FF0000"/>
                </a:solidFill>
              </a:rPr>
              <a:t>Různé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510F63-8D2D-8DC2-95BE-A441B3438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89" y="3159659"/>
            <a:ext cx="10933311" cy="2064191"/>
          </a:xfrm>
        </p:spPr>
        <p:txBody>
          <a:bodyPr/>
          <a:lstStyle/>
          <a:p>
            <a:r>
              <a:rPr lang="cs-CZ" sz="2400" dirty="0"/>
              <a:t>navrhované změny v přijímacím řízení ve školním roce 2025/26</a:t>
            </a:r>
          </a:p>
          <a:p>
            <a:r>
              <a:rPr lang="cs-CZ" sz="2400" dirty="0"/>
              <a:t>Lyceum 2.0</a:t>
            </a:r>
          </a:p>
          <a:p>
            <a:r>
              <a:rPr lang="cs-CZ" sz="2400" dirty="0"/>
              <a:t>přestup na SŠ</a:t>
            </a:r>
          </a:p>
        </p:txBody>
      </p:sp>
    </p:spTree>
    <p:extLst>
      <p:ext uri="{BB962C8B-B14F-4D97-AF65-F5344CB8AC3E}">
        <p14:creationId xmlns:p14="http://schemas.microsoft.com/office/powerpoint/2010/main" val="1898169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343573"/>
            <a:ext cx="10933309" cy="485228"/>
          </a:xfrm>
        </p:spPr>
        <p:txBody>
          <a:bodyPr>
            <a:normAutofit/>
          </a:bodyPr>
          <a:lstStyle/>
          <a:p>
            <a:pPr algn="ctr"/>
            <a:r>
              <a:rPr lang="cs-CZ" altLang="cs-CZ" sz="2800" dirty="0">
                <a:solidFill>
                  <a:schemeClr val="tx1"/>
                </a:solidFill>
              </a:rPr>
              <a:t>Informace k přijímacímu řízení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1973655"/>
            <a:ext cx="10933309" cy="4301310"/>
          </a:xfrm>
        </p:spPr>
        <p:txBody>
          <a:bodyPr>
            <a:normAutofit/>
          </a:bodyPr>
          <a:lstStyle/>
          <a:p>
            <a:pPr marL="0" indent="0">
              <a:spcBef>
                <a:spcPct val="80000"/>
              </a:spcBef>
              <a:buClr>
                <a:srgbClr val="0F189C"/>
              </a:buClr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informace k přijímacímu řízení jsou zveřejňovány na:</a:t>
            </a:r>
            <a:r>
              <a:rPr lang="cs-CZ" altLang="cs-CZ" sz="2800" dirty="0"/>
              <a:t> 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/>
              <a:t>MŠMT (</a:t>
            </a:r>
            <a:r>
              <a:rPr lang="cs-CZ" altLang="cs-CZ" sz="2400" dirty="0">
                <a:hlinkClick r:id="rId2"/>
              </a:rPr>
              <a:t>www.msmt.cz</a:t>
            </a:r>
            <a:r>
              <a:rPr lang="cs-CZ" altLang="cs-CZ" sz="2400" dirty="0"/>
              <a:t>)  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>
                <a:hlinkClick r:id="rId3"/>
              </a:rPr>
              <a:t>www.prihlaskynastredni.cz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>
                <a:hlinkClick r:id="rId3"/>
              </a:rPr>
              <a:t>www.edu.cz </a:t>
            </a:r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>
                <a:hlinkClick r:id="rId3"/>
              </a:rPr>
              <a:t>www.vyberskoly.cz</a:t>
            </a:r>
            <a:endParaRPr lang="cs-CZ" altLang="cs-CZ" sz="2400" dirty="0"/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>
                <a:hlinkClick r:id="rId4"/>
              </a:rPr>
              <a:t>www.infoabsolvent.cz</a:t>
            </a:r>
            <a:endParaRPr lang="cs-CZ" altLang="cs-CZ" sz="2400" dirty="0"/>
          </a:p>
          <a:p>
            <a:pPr>
              <a:spcBef>
                <a:spcPct val="80000"/>
              </a:spcBef>
              <a:buClr>
                <a:srgbClr val="0F189C"/>
              </a:buClr>
            </a:pPr>
            <a:r>
              <a:rPr lang="cs-CZ" altLang="cs-CZ" sz="2400" dirty="0"/>
              <a:t>www stránkách jednotlivých středních škol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090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26C021-DE6E-4EDE-8639-0D03B3C2C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12BE3B-B7AA-49DD-A643-B32DB53DA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Ilona Javorská</a:t>
            </a:r>
          </a:p>
          <a:p>
            <a:endParaRPr lang="cs-CZ" sz="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400" dirty="0"/>
              <a:t>odbor školství - oddělení vzdělávání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400" dirty="0"/>
              <a:t>referentka pro vzdělávání</a:t>
            </a: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400" dirty="0"/>
              <a:t>Krajský úřad Jihomoravského kraje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400" dirty="0"/>
              <a:t>Cejl 73, 601 82 Brno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400" dirty="0"/>
              <a:t>telefon: 54165 3525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400" dirty="0"/>
              <a:t>e-mail: </a:t>
            </a:r>
            <a:r>
              <a:rPr lang="cs-CZ" sz="1400" u="sng" dirty="0">
                <a:hlinkClick r:id="rId2"/>
              </a:rPr>
              <a:t>javorska.ilona@jmk.cz</a:t>
            </a:r>
            <a:endParaRPr lang="cs-CZ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400" dirty="0"/>
              <a:t>web: </a:t>
            </a:r>
            <a:r>
              <a:rPr lang="cs-CZ" sz="1400" u="sng" dirty="0">
                <a:hlinkClick r:id="rId3"/>
              </a:rPr>
              <a:t>www.jmk.cz</a:t>
            </a:r>
            <a:endParaRPr lang="cs-CZ" sz="1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A4C726-8999-4F08-AC69-D0625F96C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23C887-C2D9-4063-9D02-E1F67878979A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14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123" y="1391946"/>
            <a:ext cx="10933309" cy="666119"/>
          </a:xfrm>
        </p:spPr>
        <p:txBody>
          <a:bodyPr>
            <a:noAutofit/>
          </a:bodyPr>
          <a:lstStyle/>
          <a:p>
            <a:r>
              <a:rPr lang="cs-CZ" sz="2000" dirty="0"/>
              <a:t>Počet a pohyb obyvatelstva v Jihomoravském kraji a jeho okresech ( k 31. 12. 2023)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F9E534DB-6E3D-C551-10E8-DEDABF46169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2121" y="2303983"/>
          <a:ext cx="9560999" cy="3891716"/>
        </p:xfrm>
        <a:graphic>
          <a:graphicData uri="http://schemas.openxmlformats.org/drawingml/2006/table">
            <a:tbl>
              <a:tblPr/>
              <a:tblGrid>
                <a:gridCol w="1220972">
                  <a:extLst>
                    <a:ext uri="{9D8B030D-6E8A-4147-A177-3AD203B41FA5}">
                      <a16:colId xmlns:a16="http://schemas.microsoft.com/office/drawing/2014/main" val="3109973816"/>
                    </a:ext>
                  </a:extLst>
                </a:gridCol>
                <a:gridCol w="989579">
                  <a:extLst>
                    <a:ext uri="{9D8B030D-6E8A-4147-A177-3AD203B41FA5}">
                      <a16:colId xmlns:a16="http://schemas.microsoft.com/office/drawing/2014/main" val="3387996281"/>
                    </a:ext>
                  </a:extLst>
                </a:gridCol>
                <a:gridCol w="905882">
                  <a:extLst>
                    <a:ext uri="{9D8B030D-6E8A-4147-A177-3AD203B41FA5}">
                      <a16:colId xmlns:a16="http://schemas.microsoft.com/office/drawing/2014/main" val="3475239013"/>
                    </a:ext>
                  </a:extLst>
                </a:gridCol>
                <a:gridCol w="925576">
                  <a:extLst>
                    <a:ext uri="{9D8B030D-6E8A-4147-A177-3AD203B41FA5}">
                      <a16:colId xmlns:a16="http://schemas.microsoft.com/office/drawing/2014/main" val="375400633"/>
                    </a:ext>
                  </a:extLst>
                </a:gridCol>
                <a:gridCol w="1043734">
                  <a:extLst>
                    <a:ext uri="{9D8B030D-6E8A-4147-A177-3AD203B41FA5}">
                      <a16:colId xmlns:a16="http://schemas.microsoft.com/office/drawing/2014/main" val="1868342208"/>
                    </a:ext>
                  </a:extLst>
                </a:gridCol>
                <a:gridCol w="1181585">
                  <a:extLst>
                    <a:ext uri="{9D8B030D-6E8A-4147-A177-3AD203B41FA5}">
                      <a16:colId xmlns:a16="http://schemas.microsoft.com/office/drawing/2014/main" val="218202430"/>
                    </a:ext>
                  </a:extLst>
                </a:gridCol>
                <a:gridCol w="1161893">
                  <a:extLst>
                    <a:ext uri="{9D8B030D-6E8A-4147-A177-3AD203B41FA5}">
                      <a16:colId xmlns:a16="http://schemas.microsoft.com/office/drawing/2014/main" val="4245565237"/>
                    </a:ext>
                  </a:extLst>
                </a:gridCol>
                <a:gridCol w="1107736">
                  <a:extLst>
                    <a:ext uri="{9D8B030D-6E8A-4147-A177-3AD203B41FA5}">
                      <a16:colId xmlns:a16="http://schemas.microsoft.com/office/drawing/2014/main" val="2527949558"/>
                    </a:ext>
                  </a:extLst>
                </a:gridCol>
                <a:gridCol w="1024042">
                  <a:extLst>
                    <a:ext uri="{9D8B030D-6E8A-4147-A177-3AD203B41FA5}">
                      <a16:colId xmlns:a16="http://schemas.microsoft.com/office/drawing/2014/main" val="615814021"/>
                    </a:ext>
                  </a:extLst>
                </a:gridCol>
              </a:tblGrid>
              <a:tr h="8210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kraj, okres</a:t>
                      </a:r>
                    </a:p>
                  </a:txBody>
                  <a:tcPr marL="7754" marR="7754" marT="77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obyvatel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živě narození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zemřelí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přirozený přírůstek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přistěhovalí</a:t>
                      </a:r>
                      <a:r>
                        <a:rPr lang="cs-CZ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vystěhovalí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přírůstek stěhováním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 přírůstek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5364995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Blansko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111 025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2 874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1 679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1 195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948387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Brno-město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400 566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3 828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4 041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-213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17 511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12 833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4 678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4 465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756620"/>
                  </a:ext>
                </a:extLst>
              </a:tr>
              <a:tr h="55063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Brno-venkov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233 529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2 137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7 446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4 851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2 595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2 473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293588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Břeclav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118 828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1 175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-247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3 484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1 985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1 499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1 252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53005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Hodonín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151 614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1 659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-500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2 114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2 119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-505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146505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Vyškov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95 077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2 621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1 722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679099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Znojmo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116 110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1 021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1 284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-263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2 067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1722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248850"/>
                  </a:ext>
                </a:extLst>
              </a:tr>
              <a:tr h="36000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JMK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1 226 749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10 669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12 326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-1 657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38 117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26 911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11 206</a:t>
                      </a:r>
                    </a:p>
                  </a:txBody>
                  <a:tcPr marL="7754" marR="7754" marT="77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9 549</a:t>
                      </a:r>
                    </a:p>
                  </a:txBody>
                  <a:tcPr marL="7754" marR="7754" marT="77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55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962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65B91-A561-5795-143C-4B4696D46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91" y="1357762"/>
            <a:ext cx="10933309" cy="666119"/>
          </a:xfrm>
        </p:spPr>
        <p:txBody>
          <a:bodyPr>
            <a:noAutofit/>
          </a:bodyPr>
          <a:lstStyle/>
          <a:p>
            <a:r>
              <a:rPr lang="cs-CZ" sz="2000" dirty="0"/>
              <a:t>Věkové složení obyvatelstva JMK k 31.12.2023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A660889-9C25-DF3A-36D8-DC94162E6C0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900" y="1954213"/>
          <a:ext cx="10933113" cy="4594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251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8" y="1343572"/>
            <a:ext cx="10933309" cy="820205"/>
          </a:xfrm>
        </p:spPr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FF0000"/>
                </a:solidFill>
              </a:rPr>
              <a:t>Přijímací řízení na SŠ a konzervatoře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96" y="2390116"/>
            <a:ext cx="10933308" cy="356020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</a:pPr>
            <a:r>
              <a:rPr lang="cs-CZ" sz="2400" b="1" dirty="0">
                <a:solidFill>
                  <a:srgbClr val="1D34FE"/>
                </a:solidFill>
              </a:rPr>
              <a:t>sjednocení</a:t>
            </a:r>
            <a:r>
              <a:rPr lang="cs-CZ" sz="2400" dirty="0">
                <a:solidFill>
                  <a:srgbClr val="1D34FE"/>
                </a:solidFill>
              </a:rPr>
              <a:t> přijímacího řízení do všech oborů vzdělání </a:t>
            </a:r>
            <a:br>
              <a:rPr lang="cs-CZ" sz="2400" dirty="0">
                <a:solidFill>
                  <a:srgbClr val="1D34FE"/>
                </a:solidFill>
              </a:rPr>
            </a:br>
            <a:r>
              <a:rPr lang="cs-CZ" sz="2400" dirty="0">
                <a:solidFill>
                  <a:srgbClr val="1D34FE"/>
                </a:solidFill>
              </a:rPr>
              <a:t>(bez i s talentovou zkouškou)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pořadí oborů na přihlášce vyjadřuje </a:t>
            </a:r>
            <a:r>
              <a:rPr lang="cs-CZ" sz="2400" b="1" dirty="0">
                <a:solidFill>
                  <a:srgbClr val="1D34FE"/>
                </a:solidFill>
              </a:rPr>
              <a:t>přednostní volbu</a:t>
            </a:r>
            <a:r>
              <a:rPr lang="cs-CZ" sz="2400" dirty="0">
                <a:solidFill>
                  <a:srgbClr val="1D34FE"/>
                </a:solidFill>
              </a:rPr>
              <a:t> - preference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po termínu pro podávání přihlášek (20.02.2025) již není možná změna</a:t>
            </a:r>
          </a:p>
          <a:p>
            <a:pPr marL="342900" indent="-342900">
              <a:lnSpc>
                <a:spcPct val="150000"/>
              </a:lnSpc>
            </a:pPr>
            <a:r>
              <a:rPr lang="cs-CZ" sz="2400" dirty="0">
                <a:solidFill>
                  <a:srgbClr val="1D34FE"/>
                </a:solidFill>
              </a:rPr>
              <a:t>probíhá v jednotlivých kolech přijímacího řízení</a:t>
            </a:r>
          </a:p>
          <a:p>
            <a:pPr marL="342900" indent="-342900">
              <a:lnSpc>
                <a:spcPct val="150000"/>
              </a:lnSpc>
            </a:pPr>
            <a:endParaRPr lang="cs-CZ" sz="26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3952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DC4E1-0AE6-4274-B5FE-DDC661C31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Možnosti podání přihlášky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3D237-03CC-4456-919F-020651120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2" y="2876689"/>
            <a:ext cx="10933308" cy="3160127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cs-CZ" sz="2400" b="1" u="sng" dirty="0"/>
              <a:t>elektronicky prostřednictvím informačního systému</a:t>
            </a:r>
            <a:r>
              <a:rPr lang="cs-CZ" sz="2400" dirty="0"/>
              <a:t> o přijímacím řízení na základě prokázání totožnosti s využitím prostředku pro elektronickou identifikaci (DIPSY)</a:t>
            </a:r>
          </a:p>
          <a:p>
            <a:pPr marL="457200" indent="-457200">
              <a:buAutoNum type="arabicPeriod"/>
            </a:pPr>
            <a:endParaRPr lang="cs-CZ" sz="2400" b="1" dirty="0"/>
          </a:p>
          <a:p>
            <a:pPr marL="457200" indent="-457200">
              <a:buAutoNum type="arabicPeriod"/>
            </a:pPr>
            <a:r>
              <a:rPr lang="cs-CZ" sz="2400" b="1" u="sng" dirty="0"/>
              <a:t>v podobě výpisu</a:t>
            </a:r>
            <a:r>
              <a:rPr lang="cs-CZ" sz="2400" dirty="0"/>
              <a:t> získaného z informačního systému o přijímacím řízení bez prokázání totožnosti s využitím prostředku pro elektronickou identifikaci</a:t>
            </a:r>
          </a:p>
          <a:p>
            <a:pPr marL="457200" indent="-457200">
              <a:buAutoNum type="arabicPeriod"/>
            </a:pPr>
            <a:endParaRPr lang="cs-CZ" sz="2400" b="1" dirty="0"/>
          </a:p>
          <a:p>
            <a:pPr marL="457200" indent="-457200">
              <a:buAutoNum type="arabicPeriod"/>
            </a:pPr>
            <a:r>
              <a:rPr lang="cs-CZ" sz="2400" b="1" u="sng" dirty="0"/>
              <a:t>na tiskopisu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9311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378" y="1637187"/>
            <a:ext cx="10933309" cy="48522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Kritéria přijímacího řízení</a:t>
            </a:r>
            <a:endParaRPr lang="cs-CZ" sz="2800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117E4EF0-1D7D-4CB8-821C-8C56E3932CE6}"/>
              </a:ext>
            </a:extLst>
          </p:cNvPr>
          <p:cNvSpPr txBox="1">
            <a:spLocks/>
          </p:cNvSpPr>
          <p:nvPr/>
        </p:nvSpPr>
        <p:spPr>
          <a:xfrm>
            <a:off x="498764" y="2607643"/>
            <a:ext cx="4635766" cy="3326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93DCB1-9EC5-43B6-B384-6B5DCB599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378" y="2122416"/>
            <a:ext cx="11615302" cy="41335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jednotná přijímací zkouška </a:t>
            </a:r>
            <a:r>
              <a:rPr lang="cs-CZ" dirty="0"/>
              <a:t>(u určených oborů vzdělání)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školní přijímací zkouška </a:t>
            </a:r>
            <a:r>
              <a:rPr lang="cs-CZ" dirty="0"/>
              <a:t>(v kompetenci ředitele SŠ)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talentová zkouška </a:t>
            </a:r>
            <a:r>
              <a:rPr lang="cs-CZ" dirty="0"/>
              <a:t>(je-li stanovena v RVP)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hodnocení na vysvědčení z předchozího vzdělávání </a:t>
            </a:r>
            <a:r>
              <a:rPr lang="cs-CZ" dirty="0"/>
              <a:t>(v kompetenci ředitele SŠ)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další skutečnosti, které osvědčují vhodné schopnosti, vědomosti </a:t>
            </a:r>
            <a:br>
              <a:rPr lang="cs-CZ" sz="2400" dirty="0"/>
            </a:br>
            <a:r>
              <a:rPr lang="cs-CZ" sz="2400" dirty="0"/>
              <a:t>a zájmy uchazeče </a:t>
            </a:r>
            <a:r>
              <a:rPr lang="cs-CZ" dirty="0"/>
              <a:t>(v kompetenci ředitele SŠ)</a:t>
            </a:r>
          </a:p>
        </p:txBody>
      </p:sp>
    </p:spTree>
    <p:extLst>
      <p:ext uri="{BB962C8B-B14F-4D97-AF65-F5344CB8AC3E}">
        <p14:creationId xmlns:p14="http://schemas.microsoft.com/office/powerpoint/2010/main" val="995349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83125-60A5-8D05-57B4-E4A91C2E7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Dodatečné předložení dokladů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482C99-DAB0-A413-35A0-68F328925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0" y="3150605"/>
            <a:ext cx="10933311" cy="2326741"/>
          </a:xfrm>
        </p:spPr>
        <p:txBody>
          <a:bodyPr>
            <a:normAutofit/>
          </a:bodyPr>
          <a:lstStyle/>
          <a:p>
            <a:r>
              <a:rPr lang="cs-CZ" sz="2400" dirty="0"/>
              <a:t>ředitel školy může v rámci kritérií přijímacího řízení určit pozdější termín </a:t>
            </a:r>
            <a:br>
              <a:rPr lang="cs-CZ" sz="2400" dirty="0"/>
            </a:br>
            <a:r>
              <a:rPr lang="cs-CZ" sz="2400" dirty="0"/>
              <a:t>pro předložení dokladů prokazujících plnění kritérií přijímacího řízení </a:t>
            </a:r>
            <a:br>
              <a:rPr lang="cs-CZ" sz="2400" dirty="0"/>
            </a:br>
            <a:r>
              <a:rPr lang="cs-CZ" sz="2400" dirty="0"/>
              <a:t>(než do 20.02.2025), která pro dané kolo vyhlásil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po prodlouženém termínu již nelze nic dokládat</a:t>
            </a:r>
          </a:p>
        </p:txBody>
      </p:sp>
    </p:spTree>
    <p:extLst>
      <p:ext uri="{BB962C8B-B14F-4D97-AF65-F5344CB8AC3E}">
        <p14:creationId xmlns:p14="http://schemas.microsoft.com/office/powerpoint/2010/main" val="1080342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3BDB5-7C17-7DCF-3DAC-9A5A058BC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779" y="1656785"/>
            <a:ext cx="10883019" cy="778598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Cizinci s dočasnou ochranou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D989E-8DCA-8F3C-6AC1-5122B2C13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925" y="2876689"/>
            <a:ext cx="11027876" cy="3406416"/>
          </a:xfrm>
        </p:spPr>
        <p:txBody>
          <a:bodyPr>
            <a:normAutofit/>
          </a:bodyPr>
          <a:lstStyle/>
          <a:p>
            <a:r>
              <a:rPr lang="cs-CZ" sz="2400" dirty="0"/>
              <a:t>platí stejná pravidla jako v minulém školním roce</a:t>
            </a:r>
          </a:p>
          <a:p>
            <a:r>
              <a:rPr lang="cs-CZ" sz="2400" dirty="0"/>
              <a:t>vysvědčení z předchozího vzdělávání nebo další doklady dle kritérií je možné doložit čestným prohlášením</a:t>
            </a:r>
          </a:p>
          <a:p>
            <a:r>
              <a:rPr lang="cs-CZ" sz="2400" dirty="0"/>
              <a:t>na žádost se promíjí zkouška českého jazyka</a:t>
            </a:r>
          </a:p>
          <a:p>
            <a:r>
              <a:rPr lang="cs-CZ" sz="2400" dirty="0"/>
              <a:t>mohou požádat o test z matematiky v ukrajinském jazyce</a:t>
            </a:r>
          </a:p>
          <a:p>
            <a:r>
              <a:rPr lang="cs-CZ" sz="2400" dirty="0"/>
              <a:t>při zadání zkoušek v českém jazyce  se navyšuje časový limit o 25 % a lze použít překladový slovník</a:t>
            </a:r>
          </a:p>
          <a:p>
            <a:r>
              <a:rPr lang="cs-CZ" sz="2400" dirty="0"/>
              <a:t>nutnost doložit zdravotní způsobilost pro daný obor vzdělání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2478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CFFB77E-50BA-4C65-8365-74CEE67A81AE}" vid="{4EF8900F-D85B-4C62-B6E2-DFD41CB478A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B778A1060CE249A670BCE1DD9CE9DB" ma:contentTypeVersion="8" ma:contentTypeDescription="Vytvoří nový dokument" ma:contentTypeScope="" ma:versionID="8f7b20511bf47d0081486d95b91208f8">
  <xsd:schema xmlns:xsd="http://www.w3.org/2001/XMLSchema" xmlns:xs="http://www.w3.org/2001/XMLSchema" xmlns:p="http://schemas.microsoft.com/office/2006/metadata/properties" xmlns:ns3="0fa8a809-754e-4940-9f79-6ca366ca1379" targetNamespace="http://schemas.microsoft.com/office/2006/metadata/properties" ma:root="true" ma:fieldsID="b592cd3358e01021401b4f0ed1964bd4" ns3:_="">
    <xsd:import namespace="0fa8a809-754e-4940-9f79-6ca366ca13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a8a809-754e-4940-9f79-6ca366ca13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1EAE810-C44B-42E7-B1A8-341EAC5FAC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6DC91A-2413-40FF-A158-78332B8CEC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a8a809-754e-4940-9f79-6ca366ca13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EB660A-0DED-4137-A643-91EF79BB25C9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fa8a809-754e-4940-9f79-6ca366ca1379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Prezentace1</Template>
  <TotalTime>2593</TotalTime>
  <Words>1223</Words>
  <Application>Microsoft Office PowerPoint</Application>
  <PresentationFormat>Širokoúhlá obrazovka</PresentationFormat>
  <Paragraphs>226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Motiv Office</vt:lpstr>
      <vt:lpstr>Prezentace aplikace PowerPoint</vt:lpstr>
      <vt:lpstr>1. Demografický vývoj  2. Informace k přijímacímu řízení ke střednímu vzdělávání  3. Různé </vt:lpstr>
      <vt:lpstr>Počet a pohyb obyvatelstva v Jihomoravském kraji a jeho okresech ( k 31. 12. 2023)</vt:lpstr>
      <vt:lpstr>Věkové složení obyvatelstva JMK k 31.12.2023</vt:lpstr>
      <vt:lpstr>Přijímací řízení na SŠ a konzervatoře</vt:lpstr>
      <vt:lpstr>Možnosti podání přihlášky</vt:lpstr>
      <vt:lpstr>Kritéria přijímacího řízení</vt:lpstr>
      <vt:lpstr>Dodatečné předložení dokladů</vt:lpstr>
      <vt:lpstr>Cizinci s dočasnou ochranou</vt:lpstr>
      <vt:lpstr>1. kolo přijímacího řízení</vt:lpstr>
      <vt:lpstr>Jednotná přijímací zkouška</vt:lpstr>
      <vt:lpstr>Jednotná přijímací zkouška</vt:lpstr>
      <vt:lpstr>Termíny přijímacích zkoušek</vt:lpstr>
      <vt:lpstr>Náhradní termíny </vt:lpstr>
      <vt:lpstr>Výsledky přijímacího řízení</vt:lpstr>
      <vt:lpstr>Vzdání se práva na přijetí</vt:lpstr>
      <vt:lpstr>                       2. kolo přijímacího řízení</vt:lpstr>
      <vt:lpstr>3. kolo přijímacího řízení (a další kola)</vt:lpstr>
      <vt:lpstr>Odvolací řízení</vt:lpstr>
      <vt:lpstr>Různé</vt:lpstr>
      <vt:lpstr>Informace k přijímacímu řízení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Vybíral Oldřich</dc:creator>
  <cp:lastModifiedBy>Učitel ZS Vlasatice</cp:lastModifiedBy>
  <cp:revision>21</cp:revision>
  <cp:lastPrinted>2019-11-04T11:25:58Z</cp:lastPrinted>
  <dcterms:created xsi:type="dcterms:W3CDTF">2019-04-01T07:58:50Z</dcterms:created>
  <dcterms:modified xsi:type="dcterms:W3CDTF">2024-11-02T12:50:48Z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0ebb53-23a2-471a-9c6e-17bd0d11311e_Enabled">
    <vt:lpwstr>True</vt:lpwstr>
  </property>
  <property fmtid="{D5CDD505-2E9C-101B-9397-08002B2CF9AE}" pid="3" name="MSIP_Label_690ebb53-23a2-471a-9c6e-17bd0d11311e_SiteId">
    <vt:lpwstr>418bc066-1b00-4aad-ad98-9ead95bb26a9</vt:lpwstr>
  </property>
  <property fmtid="{D5CDD505-2E9C-101B-9397-08002B2CF9AE}" pid="4" name="MSIP_Label_690ebb53-23a2-471a-9c6e-17bd0d11311e_SetDate">
    <vt:lpwstr>2019-10-22T12:19:37.7915279Z</vt:lpwstr>
  </property>
  <property fmtid="{D5CDD505-2E9C-101B-9397-08002B2CF9AE}" pid="5" name="MSIP_Label_690ebb53-23a2-471a-9c6e-17bd0d11311e_Name">
    <vt:lpwstr>Verejne</vt:lpwstr>
  </property>
  <property fmtid="{D5CDD505-2E9C-101B-9397-08002B2CF9AE}" pid="6" name="MSIP_Label_690ebb53-23a2-471a-9c6e-17bd0d11311e_Extended_MSFT_Method">
    <vt:lpwstr>Automatic</vt:lpwstr>
  </property>
  <property fmtid="{D5CDD505-2E9C-101B-9397-08002B2CF9AE}" pid="7" name="Sensitivity">
    <vt:lpwstr>Verejne</vt:lpwstr>
  </property>
  <property fmtid="{D5CDD505-2E9C-101B-9397-08002B2CF9AE}" pid="8" name="ContentTypeId">
    <vt:lpwstr>0x01010070B778A1060CE249A670BCE1DD9CE9DB</vt:lpwstr>
  </property>
</Properties>
</file>